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27"/>
  </p:notesMasterIdLst>
  <p:handoutMasterIdLst>
    <p:handoutMasterId r:id="rId28"/>
  </p:handoutMasterIdLst>
  <p:sldIdLst>
    <p:sldId id="436" r:id="rId9"/>
    <p:sldId id="433" r:id="rId10"/>
    <p:sldId id="434" r:id="rId11"/>
    <p:sldId id="450" r:id="rId12"/>
    <p:sldId id="407" r:id="rId13"/>
    <p:sldId id="440" r:id="rId14"/>
    <p:sldId id="408" r:id="rId15"/>
    <p:sldId id="441" r:id="rId16"/>
    <p:sldId id="439" r:id="rId17"/>
    <p:sldId id="442" r:id="rId18"/>
    <p:sldId id="443" r:id="rId19"/>
    <p:sldId id="444" r:id="rId20"/>
    <p:sldId id="446" r:id="rId21"/>
    <p:sldId id="447" r:id="rId22"/>
    <p:sldId id="445" r:id="rId23"/>
    <p:sldId id="451" r:id="rId24"/>
    <p:sldId id="449" r:id="rId25"/>
    <p:sldId id="435" r:id="rId26"/>
  </p:sldIdLst>
  <p:sldSz cx="9144000" cy="6858000" type="screen4x3"/>
  <p:notesSz cx="6858000" cy="9313863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  <p:cmAuthor id="2" name="Jontraye Davis" initials="JD" lastIdx="1" clrIdx="2">
    <p:extLst>
      <p:ext uri="{19B8F6BF-5375-455C-9EA6-DF929625EA0E}">
        <p15:presenceInfo xmlns:p15="http://schemas.microsoft.com/office/powerpoint/2012/main" userId="S003BFFD8C510E40@LIVE.COM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74"/>
    <a:srgbClr val="669900"/>
    <a:srgbClr val="660033"/>
    <a:srgbClr val="92D050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76590" autoAdjust="0"/>
  </p:normalViewPr>
  <p:slideViewPr>
    <p:cSldViewPr>
      <p:cViewPr varScale="1">
        <p:scale>
          <a:sx n="87" d="100"/>
          <a:sy n="87" d="100"/>
        </p:scale>
        <p:origin x="217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0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87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Ziningi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ongazenza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ukunciphisa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ubungozi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bokutheleleka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78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71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65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Buza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umeluleki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ngezincwajana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ezinikezwayo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zo “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Ulwazi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mayelana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nezindlela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zokuvikela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iHIV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ongakhetha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kuzo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ngolunye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ulwazi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olwengeziwe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kulezindlela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82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44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ephuthwa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ukuvakasha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kocwaningo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umbambiqhaza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atheleleke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angabi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nalwazi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ngalokhu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aqhubeke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asebenzise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Lokhu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kungabanga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ukumelana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neminye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yemishanguzo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-ARVs.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45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abantu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abaneHIV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besebenzisa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yesitho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sowesifazane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sangaphambili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lokhu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kungabanga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ukumelana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neminye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imishanguzo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yama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-ARVs.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04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Abasebenzi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bocwaningo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bakhonela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ukukusiza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Abasebenzi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bocwaningo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bakhona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ukukwazisa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nokweluleka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ababambiqhaza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ocwaningweni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ophathina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namanye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amalungu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omphakathi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mayelana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nokumelana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nemishanguzo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-ARV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imiphi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imibuzo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ukukhathazeka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abangase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babe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nakho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Ukuthatha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-ARVs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ngendlela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kusho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ukuthi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uthatha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izinhlobo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eziwu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ezihlukene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ngoba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kuthatha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ngaphezulu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komuthi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owodwa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wama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-ARVs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ukuvimbela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igciwane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lesandulela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ngculazi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ukuthi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iziphindaphinde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96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32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5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44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latin typeface="Calibri"/>
              </a:rPr>
            </a:br>
            <a:endParaRPr lang="en-US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51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8.jp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20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20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23.jp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5" Type="http://schemas.openxmlformats.org/officeDocument/2006/relationships/image" Target="../media/image13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4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847725" y="4284663"/>
            <a:ext cx="7607300" cy="2123658"/>
          </a:xfr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Ulwazi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mayelana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nokumelana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nemishanguzo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yegcikwane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lesandulela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ngculazi</a:t>
            </a:r>
            <a:endParaRPr lang="en-US" altLang="en-US" sz="4400" b="1" dirty="0">
              <a:solidFill>
                <a:srgbClr val="74007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5703"/>
            <a:ext cx="4068423" cy="1403606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95" y="1752600"/>
            <a:ext cx="3964160" cy="1901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199" y="1847850"/>
            <a:ext cx="4800601" cy="443369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Nokho,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owesifazane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etheleleka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ngegciwane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elokhu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esebenzisa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igciwane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emzimbeni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lingaba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nokumelana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nedapivirine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nemishanguzo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ecishe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ifane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nama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-ARV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asetshenziselwa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ukwelapha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igciwane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ukuvimbela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ukutheleleka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kwengane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nomama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ngegciwane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2500" b="1" dirty="0">
              <a:solidFill>
                <a:srgbClr val="66003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281544"/>
            <a:ext cx="1193816" cy="411867"/>
          </a:xfrm>
          <a:prstGeom prst="rect">
            <a:avLst/>
          </a:prstGeom>
        </p:spPr>
      </p:pic>
      <p:pic>
        <p:nvPicPr>
          <p:cNvPr id="7" name="Picture 6" descr="Diagram_1_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59691"/>
            <a:ext cx="3657600" cy="20621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b="1" dirty="0" err="1">
                <a:latin typeface="Calibri" panose="020F0502020204030204" pitchFamily="34" charset="0"/>
              </a:rPr>
              <a:t>Kungani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ukumelana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nemishanguzoyama</a:t>
            </a:r>
            <a:r>
              <a:rPr lang="en-US" sz="3600" b="1" dirty="0">
                <a:latin typeface="Calibri" panose="020F0502020204030204" pitchFamily="34" charset="0"/>
              </a:rPr>
              <a:t>-ARV’s </a:t>
            </a:r>
            <a:r>
              <a:rPr lang="en-US" sz="3600" b="1" dirty="0" err="1">
                <a:latin typeface="Calibri" panose="020F0502020204030204" pitchFamily="34" charset="0"/>
              </a:rPr>
              <a:t>kuyinkathazo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kulolucwaningo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  <a:endParaRPr lang="en-US" sz="3600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228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9601200" cy="1143000"/>
          </a:xfrm>
        </p:spPr>
        <p:txBody>
          <a:bodyPr/>
          <a:lstStyle/>
          <a:p>
            <a:r>
              <a:rPr lang="en-US" sz="3300" b="1" dirty="0" err="1">
                <a:latin typeface="Calibri" panose="020F0502020204030204" pitchFamily="34" charset="0"/>
              </a:rPr>
              <a:t>Kungagwenywa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kanjani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ukumelana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nemishanguzo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yama</a:t>
            </a:r>
            <a:r>
              <a:rPr lang="en-US" sz="3300" b="1" dirty="0">
                <a:latin typeface="Calibri" panose="020F0502020204030204" pitchFamily="34" charset="0"/>
              </a:rPr>
              <a:t>-ARV </a:t>
            </a:r>
            <a:r>
              <a:rPr lang="en-US" sz="3300" b="1" dirty="0" err="1">
                <a:latin typeface="Calibri" panose="020F0502020204030204" pitchFamily="34" charset="0"/>
              </a:rPr>
              <a:t>ngesikhathi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ubambe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iqhaza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kuHOPE</a:t>
            </a:r>
            <a:r>
              <a:rPr lang="en-US" sz="3300" b="1" dirty="0">
                <a:latin typeface="Calibri" panose="020F0502020204030204" pitchFamily="34" charset="0"/>
              </a:rPr>
              <a:t>?</a:t>
            </a:r>
            <a:endParaRPr lang="en-US" sz="33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5038381" cy="43434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AutoNum type="arabicPeriod"/>
            </a:pPr>
            <a:r>
              <a:rPr lang="en-US" sz="3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Gwema</a:t>
            </a:r>
            <a:r>
              <a:rPr lang="en-US" sz="3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Ukuthola</a:t>
            </a:r>
            <a:r>
              <a:rPr lang="en-US" sz="3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igciwane</a:t>
            </a:r>
            <a:r>
              <a:rPr lang="en-US" sz="3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lesandulela</a:t>
            </a:r>
            <a:r>
              <a:rPr lang="en-US" sz="3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ngculazi</a:t>
            </a:r>
            <a:r>
              <a:rPr lang="en-US" sz="3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:  </a:t>
            </a:r>
          </a:p>
          <a:p>
            <a:pPr marL="0" indent="0">
              <a:lnSpc>
                <a:spcPct val="90000"/>
              </a:lnSpc>
              <a:buNone/>
            </a:pPr>
            <a:endParaRPr lang="en-US" sz="3000" b="1" dirty="0">
              <a:solidFill>
                <a:srgbClr val="740074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Ukumelana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nemishanguzo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yama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ARV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ngeke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kwenzeke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kumuntu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ongenalo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igciwane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lesandulela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ngculazi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3" t="11247" r="10227" b="3060"/>
          <a:stretch/>
        </p:blipFill>
        <p:spPr>
          <a:xfrm>
            <a:off x="5638800" y="2895600"/>
            <a:ext cx="2895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3593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5105400" cy="4415028"/>
          </a:xfrm>
        </p:spPr>
        <p:txBody>
          <a:bodyPr/>
          <a:lstStyle/>
          <a:p>
            <a:pPr lvl="0"/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lvl="0"/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Sebenzisa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njalo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lvl="0"/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lvl="0"/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Sebenzisa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amakhondomu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njalo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9601200" cy="1143000"/>
          </a:xfrm>
        </p:spPr>
        <p:txBody>
          <a:bodyPr/>
          <a:lstStyle/>
          <a:p>
            <a:r>
              <a:rPr lang="en-US" sz="3300" b="1" dirty="0" err="1">
                <a:latin typeface="Calibri" panose="020F0502020204030204" pitchFamily="34" charset="0"/>
              </a:rPr>
              <a:t>Kungagwenywa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kanjani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ukumelana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nemishanguzo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yama</a:t>
            </a:r>
            <a:r>
              <a:rPr lang="en-US" sz="3300" b="1" dirty="0">
                <a:latin typeface="Calibri" panose="020F0502020204030204" pitchFamily="34" charset="0"/>
              </a:rPr>
              <a:t>-ARV </a:t>
            </a:r>
            <a:r>
              <a:rPr lang="en-US" sz="3300" b="1" dirty="0" err="1">
                <a:latin typeface="Calibri" panose="020F0502020204030204" pitchFamily="34" charset="0"/>
              </a:rPr>
              <a:t>ngesikhathi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ubambe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iqhaza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kuHOPE</a:t>
            </a:r>
            <a:r>
              <a:rPr lang="en-US" sz="3300" b="1" dirty="0">
                <a:latin typeface="Calibri" panose="020F0502020204030204" pitchFamily="34" charset="0"/>
              </a:rPr>
              <a:t>?</a:t>
            </a:r>
            <a:endParaRPr lang="en-US" sz="33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18" y="2743200"/>
            <a:ext cx="3652421" cy="26075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9466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4876800" cy="4648200"/>
          </a:xfrm>
        </p:spPr>
        <p:txBody>
          <a:bodyPr/>
          <a:lstStyle/>
          <a:p>
            <a:pPr lvl="0"/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Sebenzisa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iPrEP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ephuzwayo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(e.g.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Truvada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)</a:t>
            </a:r>
          </a:p>
          <a:p>
            <a:pPr marL="0" lvl="0" indent="0">
              <a:buNone/>
            </a:pP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lvl="0"/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Nciphisa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isibalo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sakho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sophathina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bocansi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lvl="0"/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Zibandakanye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ezindleleni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ezinobungozi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obuphansi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1676018"/>
            <a:ext cx="2743200" cy="407708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9601200" cy="1143000"/>
          </a:xfrm>
        </p:spPr>
        <p:txBody>
          <a:bodyPr/>
          <a:lstStyle/>
          <a:p>
            <a:r>
              <a:rPr lang="en-US" sz="3300" b="1" dirty="0" err="1">
                <a:latin typeface="Calibri" panose="020F0502020204030204" pitchFamily="34" charset="0"/>
              </a:rPr>
              <a:t>Kungagwenywa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kanjani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ukumelana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nemishanguzo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yama</a:t>
            </a:r>
            <a:r>
              <a:rPr lang="en-US" sz="3300" b="1" dirty="0">
                <a:latin typeface="Calibri" panose="020F0502020204030204" pitchFamily="34" charset="0"/>
              </a:rPr>
              <a:t>-ARV </a:t>
            </a:r>
            <a:r>
              <a:rPr lang="en-US" sz="3300" b="1" dirty="0" err="1">
                <a:latin typeface="Calibri" panose="020F0502020204030204" pitchFamily="34" charset="0"/>
              </a:rPr>
              <a:t>ngesikhathi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ubambe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iqhaza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kuHOPE</a:t>
            </a:r>
            <a:r>
              <a:rPr lang="en-US" sz="3300" b="1" dirty="0">
                <a:latin typeface="Calibri" panose="020F0502020204030204" pitchFamily="34" charset="0"/>
              </a:rPr>
              <a:t>?</a:t>
            </a:r>
            <a:endParaRPr lang="en-US" sz="33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1005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15434"/>
            <a:ext cx="5084034" cy="4637766"/>
          </a:xfrm>
        </p:spPr>
        <p:txBody>
          <a:bodyPr/>
          <a:lstStyle/>
          <a:p>
            <a:pPr lvl="0"/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uneSTI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isifo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esithelelana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ngokocansi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),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thola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ukwelashwa</a:t>
            </a:r>
            <a:endParaRPr lang="en-US" sz="23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endParaRPr lang="en-US" sz="23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lvl="0"/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Gqugquzela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uphathina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wakho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ahlolelwe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igciwane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marL="0" lvl="0" indent="0">
              <a:buNone/>
            </a:pPr>
            <a:endParaRPr lang="en-US" sz="23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lvl="0"/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uphathina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wakho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enegciwane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mugqugquzele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ayithathe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ngendlela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imishanguzo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yakhe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yama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-ARVs.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9601200" cy="1143000"/>
          </a:xfrm>
        </p:spPr>
        <p:txBody>
          <a:bodyPr/>
          <a:lstStyle/>
          <a:p>
            <a:r>
              <a:rPr lang="en-US" sz="3300" b="1" dirty="0" err="1">
                <a:latin typeface="Calibri" panose="020F0502020204030204" pitchFamily="34" charset="0"/>
              </a:rPr>
              <a:t>Kungagwenywa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kanjani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ukumelana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nemishanguzo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yama</a:t>
            </a:r>
            <a:r>
              <a:rPr lang="en-US" sz="3300" b="1" dirty="0">
                <a:latin typeface="Calibri" panose="020F0502020204030204" pitchFamily="34" charset="0"/>
              </a:rPr>
              <a:t>-ARV </a:t>
            </a:r>
            <a:r>
              <a:rPr lang="en-US" sz="3300" b="1" dirty="0" err="1">
                <a:latin typeface="Calibri" panose="020F0502020204030204" pitchFamily="34" charset="0"/>
              </a:rPr>
              <a:t>ngesikhathi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ubambe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iqhaza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kuHOPE</a:t>
            </a:r>
            <a:r>
              <a:rPr lang="en-US" sz="3300" b="1" dirty="0">
                <a:latin typeface="Calibri" panose="020F0502020204030204" pitchFamily="34" charset="0"/>
              </a:rPr>
              <a:t>?</a:t>
            </a:r>
            <a:endParaRPr lang="en-US" sz="33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26" y="2514600"/>
            <a:ext cx="3563695" cy="24410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6100533"/>
            <a:ext cx="1524132" cy="5243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9263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751384" y="1600200"/>
            <a:ext cx="5334000" cy="51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2. </a:t>
            </a:r>
            <a:r>
              <a:rPr lang="en-US" sz="2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Jwayela</a:t>
            </a:r>
            <a:r>
              <a:rPr lang="en-US" sz="2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ukuhlolela</a:t>
            </a:r>
            <a:r>
              <a:rPr lang="en-US" sz="2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iHIV</a:t>
            </a:r>
            <a:r>
              <a:rPr lang="en-US" sz="2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: 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Ukuhlolwa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kwegciwane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kuzokwenzeka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njalo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ekuvakasheni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kwakho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ocwaningweni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marL="0" indent="0" eaLnBrk="1" hangingPunct="1">
              <a:spcBef>
                <a:spcPts val="0"/>
              </a:spcBef>
              <a:spcAft>
                <a:spcPts val="800"/>
              </a:spcAft>
              <a:buNone/>
            </a:pPr>
            <a:endParaRPr lang="en-US" sz="24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Kumele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uze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ekliniki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uzohlolela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igciwane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ucabanga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kungahle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uthelelekile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ngegciwane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maphakathi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nokuvakasha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kwakho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9601200" cy="1143000"/>
          </a:xfrm>
        </p:spPr>
        <p:txBody>
          <a:bodyPr/>
          <a:lstStyle/>
          <a:p>
            <a:r>
              <a:rPr lang="en-US" sz="3300" b="1" dirty="0" err="1">
                <a:latin typeface="Calibri" panose="020F0502020204030204" pitchFamily="34" charset="0"/>
              </a:rPr>
              <a:t>Kungagwenywa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kanjani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ukumelana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nemishanguzo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yama</a:t>
            </a:r>
            <a:r>
              <a:rPr lang="en-US" sz="3300" b="1" dirty="0">
                <a:latin typeface="Calibri" panose="020F0502020204030204" pitchFamily="34" charset="0"/>
              </a:rPr>
              <a:t>-ARV </a:t>
            </a:r>
            <a:r>
              <a:rPr lang="en-US" sz="3300" b="1" dirty="0" err="1">
                <a:latin typeface="Calibri" panose="020F0502020204030204" pitchFamily="34" charset="0"/>
              </a:rPr>
              <a:t>ngesikhathi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ubambe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iqhaza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kuHOPE</a:t>
            </a:r>
            <a:r>
              <a:rPr lang="en-US" sz="3300" b="1" dirty="0">
                <a:latin typeface="Calibri" panose="020F0502020204030204" pitchFamily="34" charset="0"/>
              </a:rPr>
              <a:t>?</a:t>
            </a:r>
            <a:endParaRPr lang="en-US" sz="33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9" y="2438400"/>
            <a:ext cx="3374880" cy="22509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1252" y="6226620"/>
            <a:ext cx="1524132" cy="5243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227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62401" y="1792518"/>
            <a:ext cx="5029199" cy="492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ukuhlola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kuveza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unegciwane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kubalulekile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ukuyeka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ukusebenzisa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ngokushesha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ukusiza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ukuvimbela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ukumelana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9601200" cy="1143000"/>
          </a:xfrm>
        </p:spPr>
        <p:txBody>
          <a:bodyPr/>
          <a:lstStyle/>
          <a:p>
            <a:r>
              <a:rPr lang="en-US" sz="3200" b="1" dirty="0" err="1">
                <a:latin typeface="Calibri" panose="020F0502020204030204" pitchFamily="34" charset="0"/>
              </a:rPr>
              <a:t>Kungagwenywa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kanjani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ukumelana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nemishanguzo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yama</a:t>
            </a:r>
            <a:r>
              <a:rPr lang="en-US" sz="3200" b="1" dirty="0">
                <a:latin typeface="Calibri" panose="020F0502020204030204" pitchFamily="34" charset="0"/>
              </a:rPr>
              <a:t>-ARV </a:t>
            </a:r>
            <a:r>
              <a:rPr lang="en-US" sz="3200" b="1" dirty="0" err="1">
                <a:latin typeface="Calibri" panose="020F0502020204030204" pitchFamily="34" charset="0"/>
              </a:rPr>
              <a:t>ngesikhathi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ubambe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iqhaza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kuHOPE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6" y="2133600"/>
            <a:ext cx="3842003" cy="25613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6096000"/>
            <a:ext cx="1524132" cy="5243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3412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1890488"/>
            <a:ext cx="5715000" cy="480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3. </a:t>
            </a:r>
            <a:r>
              <a:rPr lang="en-US" sz="25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Ungabelani</a:t>
            </a:r>
            <a:r>
              <a:rPr lang="en-US" sz="25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ngamaringi</a:t>
            </a:r>
            <a:r>
              <a:rPr lang="en-US" sz="25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esitho</a:t>
            </a:r>
            <a:r>
              <a:rPr lang="en-US" sz="25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sowesifazane</a:t>
            </a:r>
            <a:r>
              <a:rPr lang="en-US" sz="25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sz="25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sangaphambili</a:t>
            </a:r>
            <a:r>
              <a:rPr lang="en-US" sz="25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:  </a:t>
            </a:r>
          </a:p>
          <a:p>
            <a:pPr marL="0" indent="0" eaLnBrk="1" hangingPunct="1">
              <a:spcBef>
                <a:spcPts val="0"/>
              </a:spcBef>
              <a:spcAft>
                <a:spcPts val="800"/>
              </a:spcAft>
              <a:buNone/>
            </a:pPr>
            <a:endParaRPr lang="en-US" sz="25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Ababambiqhaza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kulolucwaningo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bathola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njalo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ukuhlolwa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kwezempilo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nokuhlolwa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kwegciwane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abangekho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ocwaningweni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abakutholi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lokhu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kuhlolwa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kwezempilo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Labantu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bangaba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negciwane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bengakwazi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lokhu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9601200" cy="1143000"/>
          </a:xfrm>
        </p:spPr>
        <p:txBody>
          <a:bodyPr/>
          <a:lstStyle/>
          <a:p>
            <a:r>
              <a:rPr lang="en-US" sz="3200" b="1" dirty="0" err="1">
                <a:latin typeface="Calibri" panose="020F0502020204030204" pitchFamily="34" charset="0"/>
              </a:rPr>
              <a:t>Kungagwenywa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kanjani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ukumelana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nemishanguzo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yama</a:t>
            </a:r>
            <a:r>
              <a:rPr lang="en-US" sz="3200" b="1" dirty="0">
                <a:latin typeface="Calibri" panose="020F0502020204030204" pitchFamily="34" charset="0"/>
              </a:rPr>
              <a:t>-ARV </a:t>
            </a:r>
            <a:r>
              <a:rPr lang="en-US" sz="3200" b="1" dirty="0" err="1">
                <a:latin typeface="Calibri" panose="020F0502020204030204" pitchFamily="34" charset="0"/>
              </a:rPr>
              <a:t>ngesikhathi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ubambe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iqhaza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kuHOPE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16" y="2971800"/>
            <a:ext cx="3048000" cy="205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2251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t="17387" r="48647" b="8091"/>
          <a:stretch/>
        </p:blipFill>
        <p:spPr>
          <a:xfrm>
            <a:off x="244718" y="2433707"/>
            <a:ext cx="2955682" cy="4308182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 rot="2887187">
            <a:off x="3467382" y="1492651"/>
            <a:ext cx="4267200" cy="4251166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8166" y="2286000"/>
            <a:ext cx="3885634" cy="2819400"/>
          </a:xfrm>
        </p:spPr>
        <p:txBody>
          <a:bodyPr/>
          <a:lstStyle/>
          <a:p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Uma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unemibuzo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noma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udinga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ulwazi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olwengeziwe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sicela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uvakashele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eklinikhi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yocwaningo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60757" y="4800600"/>
            <a:ext cx="3396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6200" y="228600"/>
            <a:ext cx="88900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Abasebenzi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bocwaningo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bakhonela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ukukusiza</a:t>
            </a:r>
            <a:endParaRPr lang="en-US" sz="36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400" y="156644"/>
            <a:ext cx="8813816" cy="11430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Kuyini </a:t>
            </a:r>
            <a:r>
              <a:rPr lang="en-US" b="1" dirty="0" err="1">
                <a:latin typeface="Calibri" panose="020F0502020204030204" pitchFamily="34" charset="0"/>
              </a:rPr>
              <a:t>ukumelana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nemishanguzo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yegcikwane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lesandulela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ngculazi</a:t>
            </a:r>
            <a:r>
              <a:rPr lang="en-US" b="1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1" y="1905000"/>
            <a:ext cx="8686800" cy="2209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umuntu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etheleleka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ngegciwane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ngculazi,Ingciwane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lingena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emzimbeni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womuntu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liqala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ukwenza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umfanekiso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walo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3600" b="1" dirty="0">
              <a:solidFill>
                <a:srgbClr val="740074"/>
              </a:solidFill>
            </a:endParaRPr>
          </a:p>
        </p:txBody>
      </p:sp>
      <p:pic>
        <p:nvPicPr>
          <p:cNvPr id="8" name="Picture 7" descr="Diagram_1_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4800"/>
            <a:ext cx="3048000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1450" y="2305050"/>
            <a:ext cx="4773706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Imishanguzo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esetshenziselwa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ukwelapha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igciwane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ibizwa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ngama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antiretrovirals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(ARVs).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0"/>
            <a:ext cx="3996362" cy="2667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-19050"/>
            <a:ext cx="86255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Kuyini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ukumelana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nemishanguzo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yegcikwane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lesandulela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ngculazi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2171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758341"/>
            <a:ext cx="502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ethathwe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ngendlela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-ARVs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ayalivimba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igciwane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lingaziphindaphindi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asize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abanegciwane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bazizwe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bengcono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baphile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isikhathi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eside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9" name="Picture 8" descr="Diagram_1_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633787" cy="33861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155271"/>
            <a:ext cx="8229600" cy="11430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Kuyini </a:t>
            </a:r>
            <a:r>
              <a:rPr lang="en-US" b="1" dirty="0" err="1">
                <a:latin typeface="Calibri" panose="020F0502020204030204" pitchFamily="34" charset="0"/>
              </a:rPr>
              <a:t>ukumelana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nemishanguzo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yegcikwane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lesandulela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ngculazi</a:t>
            </a:r>
            <a:r>
              <a:rPr lang="en-US" b="1" dirty="0"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675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14800" y="1524000"/>
            <a:ext cx="4851416" cy="44196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Nakuba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kunjalo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-ARVs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awulungile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ngokuphelele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ngezinye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izikhathi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awakwazi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ukumisa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wonke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amagciwane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egcikwane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aziphindaphinde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5" name="Picture 4" descr="Diagram_1_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35052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81000" y="156972"/>
            <a:ext cx="85852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b="1" dirty="0">
                <a:latin typeface="Calibri" panose="020F0502020204030204" pitchFamily="34" charset="0"/>
              </a:rPr>
              <a:t>Kuyini </a:t>
            </a:r>
            <a:r>
              <a:rPr lang="en-US" b="1" dirty="0" err="1">
                <a:latin typeface="Calibri" panose="020F0502020204030204" pitchFamily="34" charset="0"/>
              </a:rPr>
              <a:t>ukumelana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nemishanguzo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yegcikwane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lesandulela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ngculazi</a:t>
            </a:r>
            <a:r>
              <a:rPr lang="en-US" b="1" dirty="0">
                <a:latin typeface="Calibri" panose="020F0502020204030204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14800" y="1524000"/>
            <a:ext cx="4851416" cy="4415028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lokhu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kwenzeka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ikwazi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ukuqhubeka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ukuziphindaphinda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libizwa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“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ukumelana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“.</a:t>
            </a:r>
          </a:p>
        </p:txBody>
      </p:sp>
      <p:pic>
        <p:nvPicPr>
          <p:cNvPr id="8" name="Picture 7" descr="Diagram_1_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6576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533400" y="171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b="1" dirty="0">
                <a:latin typeface="Calibri" panose="020F0502020204030204" pitchFamily="34" charset="0"/>
              </a:rPr>
              <a:t>Kuyini </a:t>
            </a:r>
            <a:r>
              <a:rPr lang="en-US" b="1" dirty="0" err="1">
                <a:latin typeface="Calibri" panose="020F0502020204030204" pitchFamily="34" charset="0"/>
              </a:rPr>
              <a:t>ukumelana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nemishanguzo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yegcikwane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lesandulela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ngculazi</a:t>
            </a:r>
            <a:r>
              <a:rPr lang="en-US" b="1" dirty="0">
                <a:latin typeface="Calibri" panose="020F0502020204030204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85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090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Kungani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ukumelana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nemishanguzo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yama</a:t>
            </a:r>
            <a:r>
              <a:rPr lang="en-US" b="1" dirty="0">
                <a:latin typeface="Calibri" panose="020F0502020204030204" pitchFamily="34" charset="0"/>
              </a:rPr>
              <a:t>-ARVs </a:t>
            </a:r>
            <a:r>
              <a:rPr lang="en-US" b="1" dirty="0" err="1">
                <a:latin typeface="Calibri" panose="020F0502020204030204" pitchFamily="34" charset="0"/>
              </a:rPr>
              <a:t>kuyinkinga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341114" cy="406169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ukumelana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-ARVs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kwenzeka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umuntu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udinga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ukuyeka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ukuthatha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-ARVs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angasasebenzi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ukuthatha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imishanguzo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yamaARVs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ahlukile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b="1" dirty="0">
              <a:solidFill>
                <a:srgbClr val="6699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14" y="1775698"/>
            <a:ext cx="4015502" cy="40155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5181600" cy="48006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Ngenxa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yalokhu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umuntu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oneHIV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enokumelana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unokuzikhethela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okumbalwa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kwemishanguzo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-ARVs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angawathatha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ukusizakala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bahlezi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bephilile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Ngaphezu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kwalokho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bangathelela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ngaleligciwane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elinokumelana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667000"/>
            <a:ext cx="3575066" cy="250836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090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Kungani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ukumelana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nemishanguzo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yama</a:t>
            </a:r>
            <a:r>
              <a:rPr lang="en-US" b="1" dirty="0">
                <a:latin typeface="Calibri" panose="020F0502020204030204" pitchFamily="34" charset="0"/>
              </a:rPr>
              <a:t>-ARVs </a:t>
            </a:r>
            <a:r>
              <a:rPr lang="en-US" b="1" dirty="0" err="1">
                <a:latin typeface="Calibri" panose="020F0502020204030204" pitchFamily="34" charset="0"/>
              </a:rPr>
              <a:t>kuyinkinga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162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b="1" dirty="0" err="1">
                <a:latin typeface="Calibri" panose="020F0502020204030204" pitchFamily="34" charset="0"/>
              </a:rPr>
              <a:t>Kungani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ukumelana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nemishanguzoyama</a:t>
            </a:r>
            <a:r>
              <a:rPr lang="en-US" sz="3600" b="1" dirty="0">
                <a:latin typeface="Calibri" panose="020F0502020204030204" pitchFamily="34" charset="0"/>
              </a:rPr>
              <a:t>-ARV’s </a:t>
            </a:r>
            <a:r>
              <a:rPr lang="en-US" sz="3600" b="1" dirty="0" err="1">
                <a:latin typeface="Calibri" panose="020F0502020204030204" pitchFamily="34" charset="0"/>
              </a:rPr>
              <a:t>kuyinkathazo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kulolucwaningo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  <a:endParaRPr lang="en-US" sz="3600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98388"/>
            <a:ext cx="4078941" cy="515961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iqukethe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-ARVs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abizwa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ngeDapivirine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IDapivirine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isetshenziselwa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kuphela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ukuvikela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igciwane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ayisetshenziselwa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ukwelapha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asebethelelekile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ngegciwane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228966"/>
            <a:ext cx="1346216" cy="464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8387"/>
            <a:ext cx="3958834" cy="47628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4929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Status xmlns="e6e80880-be38-4dd8-99da-434f2d03d560" xsi:nil="true"/>
    <For_x0020_Review xmlns="E6E80880-BE38-4DD8-99DA-434F2D03D560">Yes</For_x0020_Review>
  </documentManagement>
</p:properties>
</file>

<file path=customXml/itemProps1.xml><?xml version="1.0" encoding="utf-8"?>
<ds:datastoreItem xmlns:ds="http://schemas.openxmlformats.org/officeDocument/2006/customXml" ds:itemID="{6E9EA1A0-EC28-4E6F-AC5A-FB884FE2056A}"/>
</file>

<file path=customXml/itemProps2.xml><?xml version="1.0" encoding="utf-8"?>
<ds:datastoreItem xmlns:ds="http://schemas.openxmlformats.org/officeDocument/2006/customXml" ds:itemID="{4588309E-CB76-4E08-9D7B-E5D1B9FF8E14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859B5DD9-C6A3-47E7-AAFB-B15B366FA22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19A9A33-34E5-48B4-BF07-7ECA9333B134}">
  <ds:schemaRefs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e6e80880-be38-4dd8-99da-434f2d03d560"/>
    <ds:schemaRef ds:uri="http://purl.org/dc/terms/"/>
    <ds:schemaRef ds:uri="http://schemas.openxmlformats.org/package/2006/metadata/core-properties"/>
    <ds:schemaRef ds:uri="0cdb9d7b-3bdb-4b1c-be50-7737cb6ee7a2"/>
    <ds:schemaRef ds:uri="E6E80880-BE38-4DD8-99DA-434F2D03D56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5560</TotalTime>
  <Words>656</Words>
  <Application>Microsoft Office PowerPoint</Application>
  <PresentationFormat>On-screen Show (4:3)</PresentationFormat>
  <Paragraphs>84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PowerPoint Presentation</vt:lpstr>
      <vt:lpstr>Kuyini ukumelana nemishanguzo yegcikwane lesandulela ngculazi?</vt:lpstr>
      <vt:lpstr>PowerPoint Presentation</vt:lpstr>
      <vt:lpstr>Kuyini ukumelana nemishanguzo yegcikwane lesandulela ngculazi?</vt:lpstr>
      <vt:lpstr>Nakuba kunjalo ama-ARVs awulungile ngokuphelele, futhi ngezinye izikhathi awakwazi ukumisa wonke amagciwane egcikwane lesandulela ngculazi ukuthi aziphindaphinde. </vt:lpstr>
      <vt:lpstr>Uma lokhu kwenzeka, iHIV ikwazi ukuqhubeka ukuziphindaphinda libizwa “ukumelana“.</vt:lpstr>
      <vt:lpstr>Kungani ukumelana nemishanguzo yama-ARVs kuyinkinga?</vt:lpstr>
      <vt:lpstr>Kungani ukumelana nemishanguzo yama-ARVs kuyinkinga?</vt:lpstr>
      <vt:lpstr>Kungani ukumelana nemishanguzoyama-ARV’s kuyinkathazo kulolucwaningo?</vt:lpstr>
      <vt:lpstr>Kungani ukumelana nemishanguzoyama-ARV’s kuyinkathazo kulolucwaningo?</vt:lpstr>
      <vt:lpstr>Kungagwenywa kanjani ukumelana nemishanguzo yama-ARV ngesikhathi ubambe iqhaza kuHOPE?</vt:lpstr>
      <vt:lpstr>Kungagwenywa kanjani ukumelana nemishanguzo yama-ARV ngesikhathi ubambe iqhaza kuHOPE?</vt:lpstr>
      <vt:lpstr>Kungagwenywa kanjani ukumelana nemishanguzo yama-ARV ngesikhathi ubambe iqhaza kuHOPE?</vt:lpstr>
      <vt:lpstr>Kungagwenywa kanjani ukumelana nemishanguzo yama-ARV ngesikhathi ubambe iqhaza kuHOPE?</vt:lpstr>
      <vt:lpstr>Kungagwenywa kanjani ukumelana nemishanguzo yama-ARV ngesikhathi ubambe iqhaza kuHOPE?</vt:lpstr>
      <vt:lpstr>Kungagwenywa kanjani ukumelana nemishanguzo yama-ARV ngesikhathi ubambe iqhaza kuHOPE?</vt:lpstr>
      <vt:lpstr>Kungagwenywa kanjani ukumelana nemishanguzo yama-ARV ngesikhathi ubambe iqhaza kuHOPE?</vt:lpstr>
      <vt:lpstr>Uma unemibuzo noma udinga ulwazi olwengeziwe, sicela uvakashele eklinikhi yocwaningo.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Jontraye Davis</cp:lastModifiedBy>
  <cp:revision>326</cp:revision>
  <cp:lastPrinted>2014-09-26T13:04:48Z</cp:lastPrinted>
  <dcterms:created xsi:type="dcterms:W3CDTF">2008-01-29T12:38:48Z</dcterms:created>
  <dcterms:modified xsi:type="dcterms:W3CDTF">2017-02-13T18:29:36Z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